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0"/>
  </p:notesMasterIdLst>
  <p:sldIdLst>
    <p:sldId id="294" r:id="rId2"/>
    <p:sldId id="306" r:id="rId3"/>
    <p:sldId id="336" r:id="rId4"/>
    <p:sldId id="307" r:id="rId5"/>
    <p:sldId id="345" r:id="rId6"/>
    <p:sldId id="338" r:id="rId7"/>
    <p:sldId id="346" r:id="rId8"/>
    <p:sldId id="317" r:id="rId9"/>
    <p:sldId id="313" r:id="rId10"/>
    <p:sldId id="348" r:id="rId11"/>
    <p:sldId id="314" r:id="rId12"/>
    <p:sldId id="315" r:id="rId13"/>
    <p:sldId id="309" r:id="rId14"/>
    <p:sldId id="310" r:id="rId15"/>
    <p:sldId id="311" r:id="rId16"/>
    <p:sldId id="312" r:id="rId17"/>
    <p:sldId id="321" r:id="rId18"/>
    <p:sldId id="316" r:id="rId19"/>
    <p:sldId id="322" r:id="rId20"/>
    <p:sldId id="323" r:id="rId21"/>
    <p:sldId id="324" r:id="rId22"/>
    <p:sldId id="319" r:id="rId23"/>
    <p:sldId id="325" r:id="rId24"/>
    <p:sldId id="326" r:id="rId25"/>
    <p:sldId id="328" r:id="rId26"/>
    <p:sldId id="332" r:id="rId27"/>
    <p:sldId id="329" r:id="rId28"/>
    <p:sldId id="330" r:id="rId29"/>
    <p:sldId id="320" r:id="rId30"/>
    <p:sldId id="339" r:id="rId31"/>
    <p:sldId id="341" r:id="rId32"/>
    <p:sldId id="342" r:id="rId33"/>
    <p:sldId id="318" r:id="rId34"/>
    <p:sldId id="335" r:id="rId35"/>
    <p:sldId id="327" r:id="rId36"/>
    <p:sldId id="333" r:id="rId37"/>
    <p:sldId id="334" r:id="rId38"/>
    <p:sldId id="34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CC"/>
    <a:srgbClr val="CC0066"/>
    <a:srgbClr val="FF5050"/>
    <a:srgbClr val="00CC00"/>
    <a:srgbClr val="FFFF99"/>
    <a:srgbClr val="CC9900"/>
    <a:srgbClr val="0066FF"/>
    <a:srgbClr val="33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7FCA5-61FB-4791-9069-1B16E1278965}" v="586" dt="2021-09-12T17:56:49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39227" autoAdjust="0"/>
  </p:normalViewPr>
  <p:slideViewPr>
    <p:cSldViewPr snapToGrid="0" showGuides="1">
      <p:cViewPr varScale="1">
        <p:scale>
          <a:sx n="98" d="100"/>
          <a:sy n="98" d="100"/>
        </p:scale>
        <p:origin x="101" y="62"/>
      </p:cViewPr>
      <p:guideLst>
        <p:guide orient="horz" pos="4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7911-AF0B-4B49-81DC-9F33DF14B58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39F1-7FF8-4B70-B0C5-59B590AB1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4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3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C5A2-0388-49C4-93B1-6CD0E8DE78EA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EB32DF-E3B1-468F-95AF-10998BF1A549}"/>
              </a:ext>
            </a:extLst>
          </p:cNvPr>
          <p:cNvSpPr/>
          <p:nvPr userDrawn="1"/>
        </p:nvSpPr>
        <p:spPr>
          <a:xfrm>
            <a:off x="0" y="6642555"/>
            <a:ext cx="10765971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5CC2A-A48F-40C3-98D5-332EDC43F73D}"/>
              </a:ext>
            </a:extLst>
          </p:cNvPr>
          <p:cNvSpPr txBox="1"/>
          <p:nvPr userDrawn="1"/>
        </p:nvSpPr>
        <p:spPr>
          <a:xfrm>
            <a:off x="0" y="6646016"/>
            <a:ext cx="1843774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© 2020  </a:t>
            </a:r>
            <a:r>
              <a:rPr lang="en-US" altLang="ja-JP" sz="800" b="1" dirty="0" err="1">
                <a:solidFill>
                  <a:prstClr val="white"/>
                </a:solidFill>
                <a:latin typeface="Helvetica"/>
                <a:cs typeface="Helvetica"/>
              </a:rPr>
              <a:t>EgSA</a:t>
            </a: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. All rights reserved.</a:t>
            </a:r>
          </a:p>
        </p:txBody>
      </p:sp>
      <p:sp>
        <p:nvSpPr>
          <p:cNvPr id="9" name="正方形/長方形 10">
            <a:extLst>
              <a:ext uri="{FF2B5EF4-FFF2-40B4-BE49-F238E27FC236}">
                <a16:creationId xmlns:a16="http://schemas.microsoft.com/office/drawing/2014/main" id="{CE63279F-F21C-4F9E-8B3A-2C66F87F78B3}"/>
              </a:ext>
            </a:extLst>
          </p:cNvPr>
          <p:cNvSpPr/>
          <p:nvPr userDrawn="1"/>
        </p:nvSpPr>
        <p:spPr>
          <a:xfrm>
            <a:off x="0" y="-9298"/>
            <a:ext cx="10765971" cy="1950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10" name="Picture 9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169120B2-91C1-4624-8208-1BDC17CAA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2502"/>
          <a:stretch/>
        </p:blipFill>
        <p:spPr>
          <a:xfrm>
            <a:off x="10765971" y="5954485"/>
            <a:ext cx="1360100" cy="8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AB8A69-6701-4D1C-9B6C-ACF35CA8A6F1}"/>
              </a:ext>
            </a:extLst>
          </p:cNvPr>
          <p:cNvSpPr>
            <a:spLocks/>
          </p:cNvSpPr>
          <p:nvPr/>
        </p:nvSpPr>
        <p:spPr>
          <a:xfrm>
            <a:off x="2318432" y="110646"/>
            <a:ext cx="7275443" cy="146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Space Agency </a:t>
            </a:r>
            <a:endParaRPr lang="en-US" altLang="en-US" sz="3600" b="1" dirty="0">
              <a:ln w="0"/>
              <a:solidFill>
                <a:srgbClr val="000066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36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4019-6DF2-4775-A385-8D2213349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3" y="323467"/>
            <a:ext cx="2100877" cy="1228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508820-A11C-49C5-B05A-868177CC837B}"/>
              </a:ext>
            </a:extLst>
          </p:cNvPr>
          <p:cNvSpPr>
            <a:spLocks/>
          </p:cNvSpPr>
          <p:nvPr/>
        </p:nvSpPr>
        <p:spPr>
          <a:xfrm>
            <a:off x="2787755" y="663240"/>
            <a:ext cx="6336795" cy="157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Universities Training Satellite Project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EUTS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DA69B9-4542-47E5-AFE2-27E53699F612}"/>
              </a:ext>
            </a:extLst>
          </p:cNvPr>
          <p:cNvSpPr txBox="1">
            <a:spLocks/>
          </p:cNvSpPr>
          <p:nvPr/>
        </p:nvSpPr>
        <p:spPr>
          <a:xfrm>
            <a:off x="1449222" y="2368707"/>
            <a:ext cx="9013860" cy="95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  <a:cs typeface="Sakkal Majalla" panose="02000000000000000000" pitchFamily="2" charset="-78"/>
              </a:rPr>
              <a:t>Anomaly Detection for Satellite Telemetry Data Using Machine Learning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982C56-422F-4C89-812F-51380A6BFB7D}"/>
              </a:ext>
            </a:extLst>
          </p:cNvPr>
          <p:cNvSpPr txBox="1">
            <a:spLocks/>
          </p:cNvSpPr>
          <p:nvPr/>
        </p:nvSpPr>
        <p:spPr>
          <a:xfrm>
            <a:off x="2705278" y="4145933"/>
            <a:ext cx="6781443" cy="1083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FF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Helwan University </a:t>
            </a:r>
            <a:endParaRPr lang="ar-EG" dirty="0"/>
          </a:p>
          <a:p>
            <a:r>
              <a:rPr lang="en-US" dirty="0"/>
              <a:t>Computer and Artificial intelligence–Computer Science T42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F553C6-D040-4E96-8916-20BA17B42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8104" y="3443408"/>
            <a:ext cx="1775791" cy="40391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Prepared by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68B7A-43BB-46B8-B8A4-957E1019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310" y="220601"/>
            <a:ext cx="2200137" cy="21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1" y="4512663"/>
            <a:ext cx="5691110" cy="450967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D301A5F-8BD9-43D7-B644-8A0257006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76952"/>
              </p:ext>
            </p:extLst>
          </p:nvPr>
        </p:nvGraphicFramePr>
        <p:xfrm>
          <a:off x="230301" y="4941640"/>
          <a:ext cx="5740515" cy="1035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505">
                  <a:extLst>
                    <a:ext uri="{9D8B030D-6E8A-4147-A177-3AD203B41FA5}">
                      <a16:colId xmlns:a16="http://schemas.microsoft.com/office/drawing/2014/main" val="4001744403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2351538436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3646918064"/>
                    </a:ext>
                  </a:extLst>
                </a:gridCol>
              </a:tblGrid>
              <a:tr h="1035851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en-GB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4.019</a:t>
                      </a:r>
                      <a:endParaRPr lang="en-GB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62.041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3821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2E72D34-1202-4CC7-9CB0-0E84D526E54A}"/>
              </a:ext>
            </a:extLst>
          </p:cNvPr>
          <p:cNvSpPr txBox="1"/>
          <p:nvPr/>
        </p:nvSpPr>
        <p:spPr>
          <a:xfrm>
            <a:off x="698664" y="1933840"/>
            <a:ext cx="497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1-train data</a:t>
            </a:r>
          </a:p>
          <a:p>
            <a:r>
              <a:rPr lang="en-US" dirty="0"/>
              <a:t>2-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781F7C-5C3B-4408-A220-984FEA8CCF06}"/>
              </a:ext>
            </a:extLst>
          </p:cNvPr>
          <p:cNvSpPr txBox="1"/>
          <p:nvPr/>
        </p:nvSpPr>
        <p:spPr>
          <a:xfrm>
            <a:off x="1027550" y="2257006"/>
            <a:ext cx="6127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use Auto ARIMA and Get </a:t>
            </a:r>
          </a:p>
          <a:p>
            <a:r>
              <a:rPr lang="en-GB" dirty="0"/>
              <a:t>Best model(Dataset1):  ARIMA(3,0,1)</a:t>
            </a:r>
          </a:p>
          <a:p>
            <a:r>
              <a:rPr lang="en-GB" dirty="0"/>
              <a:t>Best model(Dataset2):  ARIMA(3,0,2)</a:t>
            </a: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36D51-C8B6-438B-93AB-D3D3E29E1758}"/>
              </a:ext>
            </a:extLst>
          </p:cNvPr>
          <p:cNvSpPr txBox="1"/>
          <p:nvPr/>
        </p:nvSpPr>
        <p:spPr>
          <a:xfrm>
            <a:off x="698664" y="3259015"/>
            <a:ext cx="456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 Create  ARIMA Model</a:t>
            </a:r>
          </a:p>
          <a:p>
            <a:r>
              <a:rPr lang="en-US" dirty="0"/>
              <a:t>4-Fit the model</a:t>
            </a:r>
          </a:p>
          <a:p>
            <a:r>
              <a:rPr lang="en-US" dirty="0"/>
              <a:t>5-predict </a:t>
            </a:r>
          </a:p>
          <a:p>
            <a:r>
              <a:rPr lang="en-US" dirty="0"/>
              <a:t>6-calculate the mean square error</a:t>
            </a:r>
            <a:endParaRPr lang="en-GB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FE81711C-9DBF-4DB3-8B6B-19F5C06C1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84" y="28335"/>
            <a:ext cx="3480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087E-407F-462A-8840-3362F015508D}"/>
              </a:ext>
            </a:extLst>
          </p:cNvPr>
          <p:cNvSpPr txBox="1"/>
          <p:nvPr/>
        </p:nvSpPr>
        <p:spPr>
          <a:xfrm>
            <a:off x="350729" y="6029195"/>
            <a:ext cx="4966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Error:4.01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F728-EA2C-44F3-9AC9-8580C001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8" y="775642"/>
            <a:ext cx="10416416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F5A7F2-FA8F-41DC-A322-89D030F8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7" y="5954974"/>
            <a:ext cx="7106432" cy="56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66AD2-5EB4-4C9B-A444-A5C07A89C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4" y="864353"/>
            <a:ext cx="10786508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ARMA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5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19" y="460421"/>
            <a:ext cx="12523939" cy="1386035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1F3C11C-DF76-4BBE-AF61-6C850ECDF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70" y="1301246"/>
            <a:ext cx="12033336" cy="52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6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74C4EF-A0EB-4409-8F3F-FB8C4D96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52664"/>
            <a:ext cx="12022898" cy="4488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6A3E1-7CBA-40E9-934C-FC6789125E59}"/>
              </a:ext>
            </a:extLst>
          </p:cNvPr>
          <p:cNvSpPr txBox="1"/>
          <p:nvPr/>
        </p:nvSpPr>
        <p:spPr>
          <a:xfrm>
            <a:off x="1102290" y="5830865"/>
            <a:ext cx="5102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Error:3.987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520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23BC700-F8C1-443E-852F-631F03AA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61" y="1337001"/>
            <a:ext cx="11845445" cy="4705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47065-6BAE-40D7-BFC8-823E3182FB90}"/>
              </a:ext>
            </a:extLst>
          </p:cNvPr>
          <p:cNvSpPr txBox="1"/>
          <p:nvPr/>
        </p:nvSpPr>
        <p:spPr>
          <a:xfrm>
            <a:off x="1144044" y="5903934"/>
            <a:ext cx="3839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Error:62.247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634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SES Model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318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C7ACB-1B22-41A3-B9D6-FE5D47C12469}"/>
              </a:ext>
            </a:extLst>
          </p:cNvPr>
          <p:cNvSpPr txBox="1"/>
          <p:nvPr/>
        </p:nvSpPr>
        <p:spPr>
          <a:xfrm>
            <a:off x="2104372" y="569935"/>
            <a:ext cx="731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cs typeface="Calibri"/>
              </a:rPr>
              <a:t>INTRODUCTION TO 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4EC821-8A49-4B53-B370-6E90ACCD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67" y="1412747"/>
            <a:ext cx="11970706" cy="51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71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659386-113D-4AA4-9C79-749F363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1538551"/>
            <a:ext cx="11542734" cy="4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67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276B94-EB94-4053-935B-E485524D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5CE46-579A-4EBB-8AA5-6C8A5ACDE466}"/>
              </a:ext>
            </a:extLst>
          </p:cNvPr>
          <p:cNvSpPr txBox="1"/>
          <p:nvPr/>
        </p:nvSpPr>
        <p:spPr>
          <a:xfrm>
            <a:off x="217554" y="1502229"/>
            <a:ext cx="1139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0B36D-8593-4ED6-AB3E-946B50B805FA}"/>
              </a:ext>
            </a:extLst>
          </p:cNvPr>
          <p:cNvSpPr txBox="1"/>
          <p:nvPr/>
        </p:nvSpPr>
        <p:spPr>
          <a:xfrm>
            <a:off x="541175" y="2411963"/>
            <a:ext cx="11327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Idea</a:t>
            </a:r>
            <a:r>
              <a:rPr lang="en-US" sz="2400" dirty="0"/>
              <a:t>: detect of telemetry data that come from satellites with using of machine learning algorithms,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Telemetry data </a:t>
            </a:r>
            <a:r>
              <a:rPr lang="en-US" sz="2400" dirty="0"/>
              <a:t>is set of measurement and reading of embedded device Across time interval 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project </a:t>
            </a:r>
            <a:r>
              <a:rPr lang="en-US" sz="2400" dirty="0"/>
              <a:t>,we use two dataset consist of Date and Temperature records ,after preprocessing dataset we use time series and machine learning algorithm to detect future temp</a:t>
            </a:r>
          </a:p>
        </p:txBody>
      </p:sp>
    </p:spTree>
    <p:extLst>
      <p:ext uri="{BB962C8B-B14F-4D97-AF65-F5344CB8AC3E}">
        <p14:creationId xmlns:p14="http://schemas.microsoft.com/office/powerpoint/2010/main" val="264803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9C244D3-EF7F-446F-890E-3456887E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1266733"/>
            <a:ext cx="11991583" cy="461680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07D548-3C4A-4CFE-99EF-853BDCC9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5" y="5646651"/>
            <a:ext cx="4705610" cy="8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2823CED-16C6-4776-9B69-63AD9E7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" y="1411896"/>
            <a:ext cx="11835007" cy="45770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60A364-B07F-4403-808E-4E515B39A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63" y="5645027"/>
            <a:ext cx="4423775" cy="8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LSTM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379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FFC1B4-12E1-4342-BB9E-2C245DAB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20" y="549946"/>
            <a:ext cx="8515610" cy="632874"/>
          </a:xfrm>
          <a:prstGeom prst="rect">
            <a:avLst/>
          </a:prstGeom>
        </p:spPr>
      </p:pic>
      <p:pic>
        <p:nvPicPr>
          <p:cNvPr id="19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374FF39-D34B-4395-84B7-CD01A113F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126" y="1467675"/>
            <a:ext cx="3369501" cy="4381937"/>
          </a:xfrm>
          <a:prstGeom prst="rect">
            <a:avLst/>
          </a:prstGeom>
        </p:spPr>
      </p:pic>
      <p:pic>
        <p:nvPicPr>
          <p:cNvPr id="20" name="Picture 20" descr="Text&#10;&#10;Description automatically generated">
            <a:extLst>
              <a:ext uri="{FF2B5EF4-FFF2-40B4-BE49-F238E27FC236}">
                <a16:creationId xmlns:a16="http://schemas.microsoft.com/office/drawing/2014/main" id="{7F7EDEE8-EA47-446B-8893-26CBFB435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2262" y="1467674"/>
            <a:ext cx="3369501" cy="4381937"/>
          </a:xfrm>
          <a:prstGeom prst="rect">
            <a:avLst/>
          </a:prstGeom>
        </p:spPr>
      </p:pic>
      <p:pic>
        <p:nvPicPr>
          <p:cNvPr id="21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FF71831-67D7-42A5-9D50-5F7655770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84" y="1467675"/>
            <a:ext cx="3369501" cy="43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44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Shape, logo&#10;&#10;Description automatically generated">
            <a:extLst>
              <a:ext uri="{FF2B5EF4-FFF2-40B4-BE49-F238E27FC236}">
                <a16:creationId xmlns:a16="http://schemas.microsoft.com/office/drawing/2014/main" id="{8629EBD7-5AFE-4572-A0ED-09A8A50C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0" y="1403887"/>
            <a:ext cx="5029200" cy="1252746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2AE0368-8284-4520-9CB0-5EEDEA9A8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81" y="2667643"/>
            <a:ext cx="5749445" cy="3610384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D9652AF-8A7D-4691-B2CD-E3FD6C37C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5140" y="1476956"/>
            <a:ext cx="4329829" cy="939595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BC82FFCB-1501-449B-ACE5-CEE72E022F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756" y="2778649"/>
            <a:ext cx="5989528" cy="32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5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F71298-21A1-42D0-8908-9A4C13230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737836"/>
            <a:ext cx="8536487" cy="674628"/>
          </a:xfrm>
          <a:prstGeom prst="rect">
            <a:avLst/>
          </a:prstGeom>
        </p:spPr>
      </p:pic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5861A810-8708-4FC5-A26A-B31032B6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77" y="1490809"/>
            <a:ext cx="11876761" cy="4993285"/>
          </a:xfrm>
          <a:prstGeom prst="rect">
            <a:avLst/>
          </a:prstGeom>
        </p:spPr>
      </p:pic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B96157BE-7039-4A5B-83C8-1FD793DC7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085" y="2793338"/>
            <a:ext cx="4757802" cy="326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0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4EE6592B-27F0-4C4B-A1C5-4F8044F7E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75" y="1050511"/>
            <a:ext cx="12002021" cy="56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49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2740309-7D52-4E10-AE3C-BEE3AE0A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67122"/>
            <a:ext cx="11866322" cy="529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6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E88CEE4-932E-40A8-8D3D-E7719D28F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85" y="1298437"/>
            <a:ext cx="11928953" cy="544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6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XGBOOST</a:t>
            </a:r>
            <a:r>
              <a:rPr lang="en-US" sz="4800" b="1" u="sng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652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1159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is an efficient implementation of gradient boosting for classification and regression problems.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can also be used for time series forecasting, although it requires that the time series dataset be transformed into a supervised learning problem first.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8" y="3127191"/>
            <a:ext cx="4954693" cy="263837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6446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-First thig we Give Index Instead of Data to use XGBoost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-then, we split data to train and test with size 0.8 to train and without random state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we try to find the best n_estimator through mean square error calculation then we select Best n_estimator for Dataset 1 is 100 and Dataset 2 is 70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-after that we predict our data and here is the prediction result on plot: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67451C-D0CE-4D4E-BDB7-6DACC7141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53" y="0"/>
            <a:ext cx="3940248" cy="6800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F2260-5F77-4C8D-8647-12674EE4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89" y="6109715"/>
            <a:ext cx="5691109" cy="61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188" y="5667543"/>
            <a:ext cx="5691110" cy="4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7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AF5F961-2137-4F90-9F3D-C57C7E3B3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9261" y="3429000"/>
            <a:ext cx="5376739" cy="278553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7D7213-66D5-4831-A905-F2E3BA6F5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769068"/>
            <a:ext cx="5452533" cy="26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5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GRU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473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0BE092-E59F-4FDA-BB1D-805174B3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645860"/>
            <a:ext cx="7920624" cy="827265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5F9C22-83DD-4B9C-AE85-08A37495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4" y="1833502"/>
            <a:ext cx="11720185" cy="46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32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BC4C5A-9076-41FC-A48F-FA64C614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62" y="645860"/>
            <a:ext cx="8118953" cy="54543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329185-3C4A-4C4B-8B1A-6D020B5D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" y="1541228"/>
            <a:ext cx="11928952" cy="50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6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CBDE4C-072A-49FE-B99D-7F8FD865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1" y="1514092"/>
            <a:ext cx="11981145" cy="48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0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A8028F2-F0FB-4F4C-A0E1-6A0BB48A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" y="1366150"/>
            <a:ext cx="12095966" cy="5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4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DBFC-9B9B-487C-866C-851DC9C0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0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A638F-51BC-4ADD-914A-E0B908A4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6" y="3345861"/>
            <a:ext cx="9974425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1F4C6-F8A2-4766-98F5-BA3DE4D0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542" y="3740382"/>
            <a:ext cx="2189570" cy="27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1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	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temp column data type from string to float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 after Cleaned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AF5C-EBA0-453E-837E-D6C6E13F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1" y="3319716"/>
            <a:ext cx="3210373" cy="438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428083" y="1549571"/>
            <a:ext cx="497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 Preprocessing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2C5E9-AE25-4A80-BBFC-607CF771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88" y="4716984"/>
            <a:ext cx="2976465" cy="186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9CB4A-0F1F-4CDA-970F-CAC5F22E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553" y="3757927"/>
            <a:ext cx="230143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dataset 2 it consists of one column "</a:t>
            </a:r>
            <a:r>
              <a:rPr lang="en-US" sz="2400" dirty="0" err="1"/>
              <a:t>Month","Sunspots</a:t>
            </a:r>
            <a:r>
              <a:rPr lang="en-US" sz="2400" dirty="0"/>
              <a:t>" </a:t>
            </a:r>
            <a:r>
              <a:rPr lang="en-US" sz="2200" dirty="0"/>
              <a:t>"Date","Temp" </a:t>
            </a:r>
            <a:r>
              <a:rPr lang="en-US" sz="2400" dirty="0"/>
              <a:t>we try to </a:t>
            </a:r>
            <a:r>
              <a:rPr lang="en-US" sz="2400" dirty="0" err="1"/>
              <a:t>seprate</a:t>
            </a:r>
            <a:r>
              <a:rPr lang="en-US" sz="2400" dirty="0"/>
              <a:t> this column into two column Date and Sunspots</a:t>
            </a:r>
            <a:endParaRPr lang="en-US" sz="2200" dirty="0"/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60A55-0D79-4C4B-B0A8-223ABC8F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4" y="3500200"/>
            <a:ext cx="11051367" cy="3159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ABD52-519C-45E7-87CC-F7C3FF8C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596" y="3622400"/>
            <a:ext cx="2362530" cy="2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 2 it consists of one column "Month","Sunspots" </a:t>
            </a:r>
            <a:r>
              <a:rPr lang="en-US" sz="2200" dirty="0"/>
              <a:t>"Date","Temp" </a:t>
            </a:r>
            <a:r>
              <a:rPr lang="en-US" sz="2400" dirty="0"/>
              <a:t>we try to separate this column into two column Date and Sunspots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convert data type for Sunspots from String to float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two issue at index 7 where year and month are swapped ,at index 489 invalid month 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dataset look like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537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F6BBE-6829-4F5F-B9E4-C3159837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36" y="5146257"/>
            <a:ext cx="2616537" cy="151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D957B-F873-46F2-BF02-23D7C0BE4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726" y="4552520"/>
            <a:ext cx="1706020" cy="21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ARIMA</a:t>
            </a: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2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9" y="174975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61B3FA-8037-4A4C-87C1-0289EE20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92" y="426751"/>
            <a:ext cx="9580321" cy="1406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B70DA-9610-4F7D-90AE-923E32753EAA}"/>
              </a:ext>
            </a:extLst>
          </p:cNvPr>
          <p:cNvSpPr txBox="1"/>
          <p:nvPr/>
        </p:nvSpPr>
        <p:spPr>
          <a:xfrm>
            <a:off x="492369" y="1461477"/>
            <a:ext cx="109522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endParaRPr lang="en-US" dirty="0">
              <a:latin typeface="char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that stands for Auto Regressive Integrated Moving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acronym that stands for Auto Regressive Integrated Moving Average. It is a generalization of the simpler Auto Regressive Moving Average and adds the notion of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is a class of statistical models for analyzing and forecasting time series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 ‘non-seasonal’ time series that exhibits patterns and is not a random white noise can be modeled with ARIMA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statsmodels</a:t>
            </a:r>
            <a:r>
              <a:rPr lang="en-US" dirty="0"/>
              <a:t> library provides the capability to fit an ARIMA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can be created using the </a:t>
            </a:r>
            <a:r>
              <a:rPr lang="en-US" dirty="0" err="1"/>
              <a:t>statsmodels</a:t>
            </a:r>
            <a:r>
              <a:rPr lang="en-US" dirty="0"/>
              <a:t> library as follows: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Define the model by calling ARIMA() and passing in the p, d, and q parameters: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 is the order of the AR term(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It refers to the number of lags of Y to be used as predictors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.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raleway" pitchFamily="2" charset="0"/>
              </a:rPr>
              <a:t>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q is the order of the MA term(It refers to the number of lagged forecast errors that should go into the ARIMA Model.)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 is the number of differencing required to make the time series stationary</a:t>
            </a:r>
          </a:p>
          <a:p>
            <a:pPr lvl="3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prepared on the training data by calling the fit()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 can be made by calling the predict() function and specifying the index of the time or times to be predicted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5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13574</TotalTime>
  <Words>728</Words>
  <Application>Microsoft Office PowerPoint</Application>
  <PresentationFormat>Widescreen</PresentationFormat>
  <Paragraphs>74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Algerian</vt:lpstr>
      <vt:lpstr>Arial</vt:lpstr>
      <vt:lpstr>Calibri</vt:lpstr>
      <vt:lpstr>Calibri Light</vt:lpstr>
      <vt:lpstr>charter</vt:lpstr>
      <vt:lpstr>Helvetica</vt:lpstr>
      <vt:lpstr>raleway</vt:lpstr>
      <vt:lpstr>Sakkal Majalla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Khalil Ibrahim</dc:creator>
  <cp:lastModifiedBy>Mustafa Said</cp:lastModifiedBy>
  <cp:revision>457</cp:revision>
  <dcterms:created xsi:type="dcterms:W3CDTF">2020-11-20T16:32:03Z</dcterms:created>
  <dcterms:modified xsi:type="dcterms:W3CDTF">2021-09-13T22:47:47Z</dcterms:modified>
</cp:coreProperties>
</file>